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5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0" r:id="rId3"/>
    <p:sldId id="399" r:id="rId4"/>
    <p:sldId id="402" r:id="rId5"/>
    <p:sldId id="406" r:id="rId6"/>
    <p:sldId id="401" r:id="rId7"/>
    <p:sldId id="403" r:id="rId8"/>
    <p:sldId id="404" r:id="rId9"/>
    <p:sldId id="405" r:id="rId10"/>
    <p:sldId id="407" r:id="rId11"/>
    <p:sldId id="300" r:id="rId12"/>
  </p:sldIdLst>
  <p:sldSz cx="9144000" cy="5143500" type="screen16x9"/>
  <p:notesSz cx="9872663" cy="67421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Verdana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bir Wasif" initials="S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003399"/>
    <a:srgbClr val="6D6F71"/>
    <a:srgbClr val="0098DB"/>
    <a:srgbClr val="005172"/>
    <a:srgbClr val="FECB00"/>
    <a:srgbClr val="CAE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7513" autoAdjust="0"/>
  </p:normalViewPr>
  <p:slideViewPr>
    <p:cSldViewPr snapToObjects="1" showGuides="1">
      <p:cViewPr>
        <p:scale>
          <a:sx n="150" d="100"/>
          <a:sy n="150" d="100"/>
        </p:scale>
        <p:origin x="-504" y="-126"/>
      </p:cViewPr>
      <p:guideLst>
        <p:guide orient="horz" pos="1620"/>
        <p:guide pos="2880"/>
        <p:guide pos="5103"/>
        <p:guide pos="226"/>
        <p:guide pos="5533"/>
        <p:guide pos="40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37" d="100"/>
          <a:sy n="137" d="100"/>
        </p:scale>
        <p:origin x="-1440" y="-84"/>
      </p:cViewPr>
      <p:guideLst>
        <p:guide orient="horz" pos="2123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224" y="0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828BE2A-637C-49D9-81BB-353DD14F3FE7}" type="datetime4">
              <a:rPr lang="en-GB" altLang="en-US"/>
              <a:pPr>
                <a:defRPr/>
              </a:pPr>
              <a:t>07 March 2018</a:t>
            </a:fld>
            <a:endParaRPr lang="en-GB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03837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224" y="6403837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91369D0-6B41-43C2-B144-278D69A782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0040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224" y="0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10544E-7696-440E-BA61-8C1F1B1E6256}" type="datetime4">
              <a:rPr lang="en-GB" altLang="en-US"/>
              <a:pPr>
                <a:defRPr/>
              </a:pPr>
              <a:t>07 March 2018</a:t>
            </a:fld>
            <a:endParaRPr lang="en-GB" alt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9225" y="506413"/>
            <a:ext cx="4494213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267" y="3202504"/>
            <a:ext cx="7898130" cy="303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03837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224" y="6403837"/>
            <a:ext cx="4278154" cy="337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171A0A-CF83-4B61-B524-78D400C2F0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8915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6FE1E610-7317-4CF3-AAE0-8518E015D77C}" type="datetime4">
              <a:rPr lang="en-GB" altLang="en-US" sz="1200" smtClean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</a:pPr>
              <a:t>07 March 2018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4E1A08AB-E239-453A-A3D6-9DB3E2CB817F}" type="slidenum">
              <a:rPr lang="en-GB" altLang="en-US" sz="1200" smtClean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</a:pPr>
              <a:t>0</a:t>
            </a:fld>
            <a:endParaRPr lang="en-GB" altLang="en-US" sz="12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b="1" smtClean="0"/>
              <a:t>Note</a:t>
            </a:r>
            <a:r>
              <a:rPr lang="en-GB" altLang="en-US" smtClean="0"/>
              <a:t>: This slide is OPTIONAL. It uses the 'Closing slide' layout. Delete if not needed.</a:t>
            </a:r>
          </a:p>
        </p:txBody>
      </p:sp>
      <p:sp>
        <p:nvSpPr>
          <p:cNvPr id="73732" name="Date Placeholder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6AE8BC-2E5D-442D-8385-277BADE39BCA}" type="datetime4">
              <a:rPr lang="en-GB" altLang="en-US" smtClean="0"/>
              <a:pPr eaLnBrk="1" hangingPunct="1">
                <a:spcBef>
                  <a:spcPct val="0"/>
                </a:spcBef>
              </a:pPr>
              <a:t>07 March 2018</a:t>
            </a:fld>
            <a:endParaRPr lang="en-GB" altLang="en-US" smtClean="0"/>
          </a:p>
        </p:txBody>
      </p:sp>
      <p:sp>
        <p:nvSpPr>
          <p:cNvPr id="7373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C05AC6-489D-47AE-A1FE-C6A4ED87EF29}" type="slidenum">
              <a:rPr lang="en-GB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178911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358775" y="3438525"/>
            <a:ext cx="53990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0" y="1789113"/>
            <a:ext cx="9144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fr-FR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6770688" y="4811713"/>
            <a:ext cx="1662112" cy="6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  <a:defRPr/>
            </a:pPr>
            <a:r>
              <a:rPr lang="en-GB" altLang="en-US" sz="450">
                <a:solidFill>
                  <a:schemeClr val="tx1"/>
                </a:solidFill>
              </a:rPr>
              <a:t>An agency of the European Union</a:t>
            </a: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0" y="5049838"/>
            <a:ext cx="9144000" cy="1587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1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2" t="17419" r="7056" b="17543"/>
          <a:stretch>
            <a:fillRect/>
          </a:stretch>
        </p:blipFill>
        <p:spPr bwMode="auto">
          <a:xfrm>
            <a:off x="5724525" y="395288"/>
            <a:ext cx="305911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5" descr="EU flag fpr PowerPoint presentations (RGB) (300 ppi)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075" y="4672013"/>
            <a:ext cx="309563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5"/>
          <p:cNvSpPr>
            <a:spLocks noChangeArrowheads="1"/>
          </p:cNvSpPr>
          <p:nvPr userDrawn="1"/>
        </p:nvSpPr>
        <p:spPr bwMode="auto">
          <a:xfrm>
            <a:off x="0" y="5051425"/>
            <a:ext cx="9144000" cy="9366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2394000"/>
            <a:ext cx="5399088" cy="936000"/>
          </a:xfrm>
        </p:spPr>
        <p:txBody>
          <a:bodyPr anchor="b"/>
          <a:lstStyle>
            <a:lvl1pPr>
              <a:lnSpc>
                <a:spcPts val="2100"/>
              </a:lnSpc>
              <a:defRPr sz="19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546000"/>
            <a:ext cx="5399088" cy="39390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8072438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 sz="105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8775" y="4011911"/>
            <a:ext cx="5399088" cy="216024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100"/>
            </a:lvl1pPr>
          </a:lstStyle>
          <a:p>
            <a:pPr lvl="0"/>
            <a:r>
              <a:rPr lang="en-US" alt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087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100" b="0" baseline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6" y="1619250"/>
            <a:ext cx="4118400" cy="2969419"/>
          </a:xfrm>
        </p:spPr>
        <p:txBody>
          <a:bodyPr/>
          <a:lstStyle>
            <a:lvl1pPr marL="0" marR="0" indent="0" algn="l" defTabSz="8072438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ts val="900"/>
              </a:spcAft>
              <a:buClr>
                <a:srgbClr val="000000"/>
              </a:buClr>
              <a:buSzTx/>
              <a:buFontTx/>
              <a:buNone/>
              <a:tabLst/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62000" y="1619250"/>
            <a:ext cx="4118400" cy="2969419"/>
          </a:xfrm>
        </p:spPr>
        <p:txBody>
          <a:bodyPr/>
          <a:lstStyle>
            <a:lvl1pPr marL="0" marR="0" indent="0" algn="l" defTabSz="8072438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ts val="900"/>
              </a:spcAft>
              <a:buClr>
                <a:srgbClr val="000000"/>
              </a:buClr>
              <a:buSzTx/>
              <a:buFontTx/>
              <a:buNone/>
              <a:tabLst/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Training on updated eSubmission Gateway XML delivery files - 26 June 2017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B1350-3B36-433A-8B09-BB2BD57170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8886C-EA32-4FD7-8448-859488EA3DF8}" type="datetime4">
              <a:rPr lang="en-GB" altLang="en-US" smtClean="0"/>
              <a:t>07 March 2018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382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58775" y="2833688"/>
            <a:ext cx="6119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60000" y="1996035"/>
            <a:ext cx="6120000" cy="755648"/>
          </a:xfrm>
        </p:spPr>
        <p:txBody>
          <a:bodyPr anchor="b"/>
          <a:lstStyle>
            <a:lvl1pPr>
              <a:lnSpc>
                <a:spcPts val="2400"/>
              </a:lnSpc>
              <a:spcAft>
                <a:spcPts val="0"/>
              </a:spcAft>
              <a:defRPr sz="2100" b="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60363" y="2931790"/>
            <a:ext cx="6119812" cy="172752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Training on updated eSubmission Gateway XML delivery files - 26 June 2017</a:t>
            </a:r>
            <a:endParaRPr lang="en-GB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05C12-0876-4606-8163-998B914139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3AC26-27AD-49B0-AAA3-445BBAC62AF4}" type="datetime4">
              <a:rPr lang="en-GB" altLang="en-US" smtClean="0"/>
              <a:t>07 March 2018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37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orm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 smtClean="0"/>
              <a:t>Training on updated eSubmission Gateway XML delivery files - 26 June 2017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EDAFC-0E65-475D-9F49-66E9D7978D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F90830-76D9-40BF-8DF3-26353298FE36}" type="datetime4">
              <a:rPr lang="en-GB" altLang="en-US" smtClean="0"/>
              <a:t>07 March 2018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96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6" y="1619250"/>
            <a:ext cx="4118400" cy="2969419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619250"/>
            <a:ext cx="4117975" cy="2969419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Training on updated eSubmission Gateway XML delivery files - 26 June 2017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B5DF-E90E-49CE-AEB2-120FDAA595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78D44-4D8D-4EC7-897E-5B4BCEE1CDBC}" type="datetime4">
              <a:rPr lang="en-GB" altLang="en-US" smtClean="0"/>
              <a:t>07 March 2018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6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smtClean="0"/>
              <a:t>Training on updated eSubmission Gateway XML delivery files - 26 June 2017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FD61F-3056-411A-B2EE-1821744B8E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30B2E-45F5-4BE9-AB7E-CADE1792BC14}" type="datetime4">
              <a:rPr lang="en-GB" altLang="en-US" smtClean="0"/>
              <a:t>07 March 2018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02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504000"/>
            <a:ext cx="9144000" cy="454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9430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475" y="2452688"/>
            <a:ext cx="3995738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36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769938"/>
            <a:ext cx="8423275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add title</a:t>
            </a:r>
          </a:p>
        </p:txBody>
      </p:sp>
      <p:sp>
        <p:nvSpPr>
          <p:cNvPr id="37376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4803775"/>
            <a:ext cx="61563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ts val="1200"/>
              </a:lnSpc>
              <a:defRPr sz="83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 altLang="en-US" smtClean="0"/>
              <a:t>Training on updated eSubmission Gateway XML delivery files - 26 June 2017</a:t>
            </a:r>
            <a:endParaRPr lang="en-GB" altLang="en-US"/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ts val="1200"/>
              </a:lnSpc>
              <a:defRPr sz="83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2B011A-951A-442B-BFF6-A13AE6FA4F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737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3775" y="4803775"/>
            <a:ext cx="143986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200"/>
              </a:lnSpc>
              <a:defRPr sz="83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9CC25E-0EF0-432D-92EB-C39B4C8830BB}" type="datetime4">
              <a:rPr lang="en-GB" altLang="en-US" smtClean="0"/>
              <a:t>07 March 2018</a:t>
            </a:fld>
            <a:endParaRPr lang="en-GB" altLang="en-US"/>
          </a:p>
        </p:txBody>
      </p:sp>
      <p:sp>
        <p:nvSpPr>
          <p:cNvPr id="1030" name="Rectangle 15"/>
          <p:cNvSpPr>
            <a:spLocks noChangeArrowheads="1"/>
          </p:cNvSpPr>
          <p:nvPr/>
        </p:nvSpPr>
        <p:spPr bwMode="auto">
          <a:xfrm>
            <a:off x="0" y="0"/>
            <a:ext cx="9144000" cy="504825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1" name="Line 17"/>
          <p:cNvSpPr>
            <a:spLocks noChangeShapeType="1"/>
          </p:cNvSpPr>
          <p:nvPr/>
        </p:nvSpPr>
        <p:spPr bwMode="auto">
          <a:xfrm>
            <a:off x="0" y="506413"/>
            <a:ext cx="9144000" cy="1587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73781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619250"/>
            <a:ext cx="8423275" cy="29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1E3F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Normal text – Verdana, 15pt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21pt,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9pt, black.</a:t>
            </a:r>
          </a:p>
          <a:p>
            <a:pPr lvl="1"/>
            <a:r>
              <a:rPr lang="en-GB" altLang="en-US" dirty="0" smtClean="0"/>
              <a:t>Title – Verdana, 21pt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27pt, blue (0,51,153).</a:t>
            </a:r>
          </a:p>
          <a:p>
            <a:pPr lvl="1"/>
            <a:r>
              <a:rPr lang="en-GB" altLang="en-US" dirty="0" smtClean="0"/>
              <a:t>Subtitle – Verdana, 18pt bold (apply manually),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27pt, blue (0,51,153).</a:t>
            </a:r>
          </a:p>
          <a:p>
            <a:pPr lvl="1"/>
            <a:r>
              <a:rPr lang="en-GB" altLang="en-US" dirty="0" smtClean="0"/>
              <a:t>Bullets level 1 – Verdana, 13.5pt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18pt,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6pt, black.</a:t>
            </a:r>
          </a:p>
          <a:p>
            <a:pPr lvl="2"/>
            <a:r>
              <a:rPr lang="en-GB" altLang="en-US" dirty="0" smtClean="0"/>
              <a:t>Bullets level 2 – Verdana, 12pt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18pt,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</a:t>
            </a:r>
          </a:p>
          <a:p>
            <a:pPr lvl="3"/>
            <a:r>
              <a:rPr lang="en-GB" altLang="en-US" dirty="0" smtClean="0"/>
              <a:t>Bullets level 3 – Verdana, 10.5pt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15pt,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 NOT RECOMMENDED TO USE BEYOND LEVEL 3</a:t>
            </a:r>
          </a:p>
          <a:p>
            <a:pPr lvl="4"/>
            <a:r>
              <a:rPr lang="en-GB" altLang="en-US" dirty="0" smtClean="0"/>
              <a:t>Bullets level 4 – Verdana, 10.5pt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15pt,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</a:t>
            </a:r>
          </a:p>
          <a:p>
            <a:pPr lvl="4"/>
            <a:r>
              <a:rPr lang="en-GB" altLang="en-US" dirty="0" smtClean="0"/>
              <a:t>Bullets level 5 – Verdana, 10.5pt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15pt,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</a:t>
            </a:r>
          </a:p>
          <a:p>
            <a:pPr lvl="6"/>
            <a:r>
              <a:rPr lang="en-GB" altLang="en-US" dirty="0" smtClean="0"/>
              <a:t>Bullets level 6 – Verdana, 10.5pt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15pt,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</a:t>
            </a:r>
          </a:p>
          <a:p>
            <a:pPr lvl="7"/>
            <a:r>
              <a:rPr lang="en-GB" altLang="en-US" dirty="0" smtClean="0"/>
              <a:t>Bullets level 7 – Verdana, 10.5pt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15pt,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</a:t>
            </a:r>
          </a:p>
          <a:p>
            <a:pPr lvl="8"/>
            <a:r>
              <a:rPr lang="en-GB" altLang="en-US" dirty="0" smtClean="0"/>
              <a:t>Bullets level 8 – Verdana, 10.5pt regular, </a:t>
            </a:r>
            <a:r>
              <a:rPr lang="en-GB" altLang="en-US" dirty="0" err="1" smtClean="0"/>
              <a:t>ls</a:t>
            </a:r>
            <a:r>
              <a:rPr lang="en-GB" altLang="en-US" dirty="0" smtClean="0"/>
              <a:t> 15pt, </a:t>
            </a:r>
            <a:r>
              <a:rPr lang="en-GB" altLang="en-US" dirty="0" err="1" smtClean="0"/>
              <a:t>ap</a:t>
            </a:r>
            <a:r>
              <a:rPr lang="en-GB" altLang="en-US" dirty="0" smtClean="0"/>
              <a:t> 4.5pt, black.</a:t>
            </a:r>
          </a:p>
        </p:txBody>
      </p:sp>
      <p:pic>
        <p:nvPicPr>
          <p:cNvPr id="1033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4" t="17599" r="8041" b="26817"/>
          <a:stretch>
            <a:fillRect/>
          </a:stretch>
        </p:blipFill>
        <p:spPr bwMode="auto">
          <a:xfrm>
            <a:off x="7415213" y="71438"/>
            <a:ext cx="13684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5"/>
          <p:cNvSpPr>
            <a:spLocks noChangeArrowheads="1"/>
          </p:cNvSpPr>
          <p:nvPr/>
        </p:nvSpPr>
        <p:spPr bwMode="auto">
          <a:xfrm>
            <a:off x="0" y="5051425"/>
            <a:ext cx="9144000" cy="9366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1" r:id="rId2"/>
    <p:sldLayoutId id="2147483675" r:id="rId3"/>
    <p:sldLayoutId id="2147483676" r:id="rId4"/>
    <p:sldLayoutId id="2147483672" r:id="rId5"/>
    <p:sldLayoutId id="2147483673" r:id="rId6"/>
    <p:sldLayoutId id="2147483677" r:id="rId7"/>
    <p:sldLayoutId id="2147483678" r:id="rId8"/>
  </p:sldLayoutIdLst>
  <p:hf hdr="0" dt="0"/>
  <p:txStyles>
    <p:titleStyle>
      <a:lvl1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1" fontAlgn="base" hangingPunct="1">
        <a:lnSpc>
          <a:spcPts val="2700"/>
        </a:lnSpc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algn="l" defTabSz="8072438" rtl="0" eaLnBrk="1" fontAlgn="base" hangingPunct="1">
        <a:lnSpc>
          <a:spcPts val="2100"/>
        </a:lnSpc>
        <a:spcBef>
          <a:spcPct val="0"/>
        </a:spcBef>
        <a:spcAft>
          <a:spcPts val="900"/>
        </a:spcAft>
        <a:buClr>
          <a:srgbClr val="000000"/>
        </a:buClr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268288" indent="-266700" algn="l" defTabSz="8072438" rtl="0" eaLnBrk="1" fontAlgn="base" hangingPunct="1">
        <a:lnSpc>
          <a:spcPts val="1800"/>
        </a:lnSpc>
        <a:spcBef>
          <a:spcPct val="0"/>
        </a:spcBef>
        <a:spcAft>
          <a:spcPts val="600"/>
        </a:spcAft>
        <a:buClr>
          <a:schemeClr val="tx1"/>
        </a:buClr>
        <a:buChar char="•"/>
        <a:defRPr sz="1300">
          <a:solidFill>
            <a:schemeClr val="tx1"/>
          </a:solidFill>
          <a:latin typeface="+mn-lt"/>
          <a:cs typeface="+mn-cs"/>
        </a:defRPr>
      </a:lvl2pPr>
      <a:lvl3pPr marL="522288" indent="-231775" algn="l" defTabSz="8072438" rtl="0" eaLnBrk="1" fontAlgn="base" hangingPunct="1">
        <a:lnSpc>
          <a:spcPts val="18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–"/>
        <a:defRPr sz="1200">
          <a:solidFill>
            <a:schemeClr val="tx1"/>
          </a:solidFill>
          <a:latin typeface="+mn-lt"/>
          <a:cs typeface="+mn-cs"/>
        </a:defRPr>
      </a:lvl3pPr>
      <a:lvl4pPr marL="769938" indent="-219075" algn="l" defTabSz="8072438" rtl="0" eaLnBrk="1" fontAlgn="base" hangingPunct="1">
        <a:lnSpc>
          <a:spcPts val="15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•"/>
        <a:defRPr sz="1000">
          <a:solidFill>
            <a:schemeClr val="tx1"/>
          </a:solidFill>
          <a:latin typeface="+mn-lt"/>
          <a:cs typeface="+mn-cs"/>
        </a:defRPr>
      </a:lvl4pPr>
      <a:lvl5pPr marL="1016000" indent="-225425" algn="l" defTabSz="8072438" rtl="0" eaLnBrk="1" fontAlgn="base" hangingPunct="1">
        <a:lnSpc>
          <a:spcPts val="15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–"/>
        <a:defRPr sz="1000">
          <a:solidFill>
            <a:schemeClr val="tx1"/>
          </a:solidFill>
          <a:latin typeface="+mn-lt"/>
          <a:cs typeface="+mn-cs"/>
        </a:defRPr>
      </a:lvl5pPr>
      <a:lvl6pPr marL="1014413" indent="-226800" algn="l" defTabSz="8072438" rtl="0" eaLnBrk="1" fontAlgn="base" hangingPunct="1">
        <a:lnSpc>
          <a:spcPts val="15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–"/>
        <a:defRPr lang="en-GB" altLang="en-US" sz="1050" smtClean="0">
          <a:solidFill>
            <a:schemeClr val="tx1"/>
          </a:solidFill>
          <a:latin typeface="+mn-lt"/>
          <a:cs typeface="+mn-cs"/>
        </a:defRPr>
      </a:lvl6pPr>
      <a:lvl7pPr marL="1015200" indent="-225425" algn="l" defTabSz="8072438" rtl="0" eaLnBrk="1" fontAlgn="base" hangingPunct="1">
        <a:lnSpc>
          <a:spcPts val="15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–"/>
        <a:defRPr sz="1050">
          <a:solidFill>
            <a:schemeClr val="tx1"/>
          </a:solidFill>
          <a:latin typeface="+mn-lt"/>
          <a:cs typeface="+mn-cs"/>
        </a:defRPr>
      </a:lvl7pPr>
      <a:lvl8pPr marL="1015200" indent="-225425" algn="l" defTabSz="8072438" rtl="0" eaLnBrk="1" fontAlgn="base" hangingPunct="1">
        <a:lnSpc>
          <a:spcPts val="15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–"/>
        <a:defRPr sz="1050">
          <a:solidFill>
            <a:schemeClr val="tx1"/>
          </a:solidFill>
          <a:latin typeface="+mn-lt"/>
          <a:cs typeface="+mn-cs"/>
        </a:defRPr>
      </a:lvl8pPr>
      <a:lvl9pPr marL="1015200" indent="-225425" algn="l" defTabSz="8072438" rtl="0" eaLnBrk="1" fontAlgn="base" hangingPunct="1">
        <a:lnSpc>
          <a:spcPts val="1500"/>
        </a:lnSpc>
        <a:spcBef>
          <a:spcPct val="0"/>
        </a:spcBef>
        <a:spcAft>
          <a:spcPts val="450"/>
        </a:spcAft>
        <a:buClr>
          <a:schemeClr val="tx1"/>
        </a:buClr>
        <a:buFont typeface="Verdana" pitchFamily="34" charset="0"/>
        <a:buChar char="–"/>
        <a:defRPr sz="105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desk.ema.europa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2"/>
          <p:cNvSpPr>
            <a:spLocks noGrp="1"/>
          </p:cNvSpPr>
          <p:nvPr>
            <p:ph type="ctrTitle"/>
          </p:nvPr>
        </p:nvSpPr>
        <p:spPr>
          <a:xfrm>
            <a:off x="358775" y="2393950"/>
            <a:ext cx="5399088" cy="936625"/>
          </a:xfrm>
        </p:spPr>
        <p:txBody>
          <a:bodyPr/>
          <a:lstStyle/>
          <a:p>
            <a:r>
              <a:rPr lang="en-GB" altLang="en-US" dirty="0" smtClean="0"/>
              <a:t>eSubmission Web Client –</a:t>
            </a:r>
            <a:br>
              <a:rPr lang="en-GB" altLang="en-US" dirty="0" smtClean="0"/>
            </a:br>
            <a:r>
              <a:rPr lang="en-GB" altLang="en-US" dirty="0" smtClean="0"/>
              <a:t>XML delivery files</a:t>
            </a:r>
            <a:endParaRPr lang="en-US" altLang="en-US" dirty="0" smtClean="0"/>
          </a:p>
        </p:txBody>
      </p:sp>
      <p:sp>
        <p:nvSpPr>
          <p:cNvPr id="24" name="Subtitle 23"/>
          <p:cNvSpPr>
            <a:spLocks noGrp="1"/>
          </p:cNvSpPr>
          <p:nvPr>
            <p:ph type="subTitle" idx="1"/>
          </p:nvPr>
        </p:nvSpPr>
        <p:spPr>
          <a:xfrm>
            <a:off x="358775" y="3546475"/>
            <a:ext cx="5399088" cy="3937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Changes introduced </a:t>
            </a:r>
            <a:r>
              <a:rPr lang="en-GB" dirty="0"/>
              <a:t>in </a:t>
            </a:r>
            <a:r>
              <a:rPr lang="en-GB" dirty="0" smtClean="0"/>
              <a:t>v3.4.0.0 </a:t>
            </a:r>
            <a:endParaRPr lang="en-GB" dirty="0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899592" y="4659982"/>
            <a:ext cx="5410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algn="ctr" eaLnBrk="0" hangingPunct="0">
              <a:lnSpc>
                <a:spcPct val="120000"/>
              </a:lnSpc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l" eaLnBrk="1" hangingPunct="1">
              <a:lnSpc>
                <a:spcPts val="1200"/>
              </a:lnSpc>
            </a:pPr>
            <a:r>
              <a:rPr lang="en-GB" altLang="en-US" sz="900" dirty="0">
                <a:solidFill>
                  <a:schemeClr val="tx1"/>
                </a:solidFill>
              </a:rPr>
              <a:t>Presented by </a:t>
            </a:r>
            <a:r>
              <a:rPr lang="en-GB" altLang="en-US" sz="900" dirty="0" smtClean="0">
                <a:solidFill>
                  <a:schemeClr val="tx1"/>
                </a:solidFill>
              </a:rPr>
              <a:t>Hanna Palyszka on </a:t>
            </a:r>
            <a:r>
              <a:rPr lang="en-GB" altLang="en-US" sz="900" dirty="0" smtClean="0">
                <a:solidFill>
                  <a:schemeClr val="tx1"/>
                </a:solidFill>
              </a:rPr>
              <a:t>06 </a:t>
            </a:r>
            <a:r>
              <a:rPr lang="en-GB" altLang="en-US" sz="900" dirty="0" smtClean="0">
                <a:solidFill>
                  <a:schemeClr val="tx1"/>
                </a:solidFill>
              </a:rPr>
              <a:t>March 2018</a:t>
            </a:r>
            <a:endParaRPr lang="en-GB" alt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</a:rPr>
              <a:t>8</a:t>
            </a:r>
            <a:r>
              <a:rPr lang="en-GB" altLang="en-US" dirty="0" smtClean="0">
                <a:solidFill>
                  <a:schemeClr val="bg1"/>
                </a:solidFill>
              </a:rPr>
              <a:t>. Vnees – New Validation set</a:t>
            </a: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>
                <a:solidFill>
                  <a:srgbClr val="000000"/>
                </a:solidFill>
              </a:rPr>
              <a:t>Users can now select from a </a:t>
            </a:r>
            <a:r>
              <a:rPr lang="en-GB" altLang="en-US" sz="1200" dirty="0" smtClean="0">
                <a:solidFill>
                  <a:srgbClr val="000000"/>
                </a:solidFill>
              </a:rPr>
              <a:t>new validation set for Veterinary Vnees submissions. This includes: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err="1" smtClean="0">
                <a:solidFill>
                  <a:srgbClr val="000000"/>
                </a:solidFill>
              </a:rPr>
              <a:t>VNeeS</a:t>
            </a:r>
            <a:r>
              <a:rPr lang="en-GB" altLang="en-US" sz="1200" dirty="0" smtClean="0">
                <a:solidFill>
                  <a:srgbClr val="000000"/>
                </a:solidFill>
              </a:rPr>
              <a:t> </a:t>
            </a:r>
            <a:r>
              <a:rPr lang="en-GB" altLang="en-US" sz="1200" dirty="0">
                <a:solidFill>
                  <a:srgbClr val="000000"/>
                </a:solidFill>
              </a:rPr>
              <a:t>(pharmaceutical product) v.2.5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err="1" smtClean="0">
                <a:solidFill>
                  <a:srgbClr val="000000"/>
                </a:solidFill>
              </a:rPr>
              <a:t>VNeeS</a:t>
            </a:r>
            <a:r>
              <a:rPr lang="en-GB" altLang="en-US" sz="1200" dirty="0" smtClean="0">
                <a:solidFill>
                  <a:srgbClr val="000000"/>
                </a:solidFill>
              </a:rPr>
              <a:t> </a:t>
            </a:r>
            <a:r>
              <a:rPr lang="en-GB" altLang="en-US" sz="1200" dirty="0">
                <a:solidFill>
                  <a:srgbClr val="000000"/>
                </a:solidFill>
              </a:rPr>
              <a:t>(immunological product) v.2.5</a:t>
            </a: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7" y="483518"/>
            <a:ext cx="4797061" cy="41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2699792" y="3651870"/>
            <a:ext cx="2016224" cy="28803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53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58775" y="1552575"/>
            <a:ext cx="8423275" cy="442913"/>
          </a:xfrm>
          <a:prstGeom prst="rect">
            <a:avLst/>
          </a:prstGeom>
        </p:spPr>
        <p:txBody>
          <a:bodyPr lIns="0" tIns="0" rIns="0" bIns="0" anchor="b"/>
          <a:lstStyle>
            <a:lvl1pPr algn="ctr" rtl="0" fontAlgn="base">
              <a:lnSpc>
                <a:spcPts val="27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2pPr>
            <a:lvl3pPr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3pPr>
            <a:lvl4pPr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4pPr>
            <a:lvl5pPr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5pPr>
            <a:lvl6pPr marL="457200"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6pPr>
            <a:lvl7pPr marL="914400"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7pPr>
            <a:lvl8pPr marL="1371600"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8pPr>
            <a:lvl9pPr marL="1828800" algn="l" rtl="0" fontAlgn="base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US" kern="0" smtClean="0"/>
              <a:t>Thank you for your attention</a:t>
            </a:r>
            <a:endParaRPr lang="en-GB" kern="0"/>
          </a:p>
        </p:txBody>
      </p:sp>
      <p:sp>
        <p:nvSpPr>
          <p:cNvPr id="3" name="Text Placeholder 6"/>
          <p:cNvSpPr txBox="1">
            <a:spLocks/>
          </p:cNvSpPr>
          <p:nvPr/>
        </p:nvSpPr>
        <p:spPr>
          <a:xfrm>
            <a:off x="3132138" y="3003550"/>
            <a:ext cx="5646737" cy="1368425"/>
          </a:xfrm>
          <a:prstGeom prst="rect">
            <a:avLst/>
          </a:prstGeom>
        </p:spPr>
        <p:txBody>
          <a:bodyPr lIns="0" tIns="0" rIns="0" bIns="0"/>
          <a:lstStyle>
            <a:lvl1pPr algn="l" defTabSz="8072438" rtl="0" fontAlgn="base">
              <a:lnSpc>
                <a:spcPts val="2100"/>
              </a:lnSpc>
              <a:spcBef>
                <a:spcPct val="0"/>
              </a:spcBef>
              <a:spcAft>
                <a:spcPts val="900"/>
              </a:spcAft>
              <a:buClr>
                <a:srgbClr val="000000"/>
              </a:buClr>
              <a:defRPr sz="15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288" indent="-266700" algn="l" defTabSz="8072438" rtl="0" fontAlgn="base">
              <a:lnSpc>
                <a:spcPts val="18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Char char="•"/>
              <a:defRPr sz="1350">
                <a:solidFill>
                  <a:schemeClr val="tx1"/>
                </a:solidFill>
                <a:latin typeface="+mn-lt"/>
                <a:cs typeface="+mn-cs"/>
              </a:defRPr>
            </a:lvl2pPr>
            <a:lvl3pPr marL="522288" indent="-231775" algn="l" defTabSz="8072438" rtl="0" fontAlgn="base">
              <a:lnSpc>
                <a:spcPts val="18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3pPr>
            <a:lvl4pPr marL="769938" indent="-21907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50">
                <a:solidFill>
                  <a:schemeClr val="tx1"/>
                </a:solidFill>
                <a:latin typeface="+mn-lt"/>
                <a:cs typeface="+mn-cs"/>
              </a:defRPr>
            </a:lvl4pPr>
            <a:lvl5pPr marL="1016000" marR="0" indent="-225425" algn="l" defTabSz="8072438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SzTx/>
              <a:buFont typeface="Verdana" pitchFamily="34" charset="0"/>
              <a:buChar char="–"/>
              <a:tabLst/>
              <a:defRPr sz="1050">
                <a:solidFill>
                  <a:schemeClr val="tx1"/>
                </a:solidFill>
                <a:latin typeface="+mn-lt"/>
                <a:cs typeface="+mn-cs"/>
              </a:defRPr>
            </a:lvl5pPr>
            <a:lvl6pPr marL="1014413" indent="-226800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lang="en-GB" altLang="en-US" sz="1050" smtClean="0">
                <a:solidFill>
                  <a:schemeClr val="tx1"/>
                </a:solidFill>
                <a:latin typeface="+mn-lt"/>
                <a:cs typeface="+mn-cs"/>
              </a:defRPr>
            </a:lvl6pPr>
            <a:lvl7pPr marL="1015200" indent="-22542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7pPr>
            <a:lvl8pPr marL="1015200" indent="-22542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8pPr>
            <a:lvl9pPr marL="1015200" indent="-22542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ts val="1600"/>
              </a:lnSpc>
              <a:spcAft>
                <a:spcPts val="0"/>
              </a:spcAft>
              <a:defRPr/>
            </a:pPr>
            <a:r>
              <a:rPr lang="en-GB" sz="1100" dirty="0">
                <a:hlinkClick r:id="rId3"/>
              </a:rPr>
              <a:t>https://servicedesk.ema.europa.eu</a:t>
            </a:r>
            <a:endParaRPr lang="en-US" sz="1100" kern="0" dirty="0" smtClean="0"/>
          </a:p>
          <a:p>
            <a:pPr>
              <a:lnSpc>
                <a:spcPts val="1600"/>
              </a:lnSpc>
              <a:spcAft>
                <a:spcPts val="0"/>
              </a:spcAft>
              <a:defRPr/>
            </a:pPr>
            <a:endParaRPr lang="en-US" sz="1100" kern="0" dirty="0" smtClean="0"/>
          </a:p>
          <a:p>
            <a:pPr>
              <a:lnSpc>
                <a:spcPts val="1600"/>
              </a:lnSpc>
              <a:spcAft>
                <a:spcPts val="0"/>
              </a:spcAft>
              <a:defRPr/>
            </a:pPr>
            <a:r>
              <a:rPr lang="en-US" sz="1000" b="1" kern="0" dirty="0" smtClean="0">
                <a:solidFill>
                  <a:srgbClr val="003399"/>
                </a:solidFill>
              </a:rPr>
              <a:t>European Medicines Agency</a:t>
            </a:r>
          </a:p>
          <a:p>
            <a:pPr>
              <a:lnSpc>
                <a:spcPts val="1600"/>
              </a:lnSpc>
              <a:spcAft>
                <a:spcPts val="0"/>
              </a:spcAft>
              <a:defRPr/>
            </a:pPr>
            <a:r>
              <a:rPr lang="en-US" sz="1100" kern="0" dirty="0" smtClean="0">
                <a:solidFill>
                  <a:srgbClr val="6D6F71"/>
                </a:solidFill>
              </a:rPr>
              <a:t>30 Churchill Place </a:t>
            </a:r>
            <a:r>
              <a:rPr lang="en-US" sz="1100" kern="0" dirty="0" smtClean="0">
                <a:solidFill>
                  <a:srgbClr val="003399"/>
                </a:solidFill>
              </a:rPr>
              <a:t>•</a:t>
            </a:r>
            <a:r>
              <a:rPr lang="en-US" sz="1100" kern="0" dirty="0" smtClean="0">
                <a:solidFill>
                  <a:srgbClr val="6D6F71"/>
                </a:solidFill>
              </a:rPr>
              <a:t> Canary Wharf</a:t>
            </a:r>
            <a:r>
              <a:rPr lang="en-US" sz="1100" kern="0" dirty="0">
                <a:solidFill>
                  <a:srgbClr val="6D6F71"/>
                </a:solidFill>
              </a:rPr>
              <a:t> </a:t>
            </a:r>
            <a:r>
              <a:rPr lang="en-US" sz="1100" kern="0" dirty="0">
                <a:solidFill>
                  <a:srgbClr val="003399"/>
                </a:solidFill>
              </a:rPr>
              <a:t>•</a:t>
            </a:r>
            <a:r>
              <a:rPr lang="en-US" sz="1100" kern="0" dirty="0">
                <a:solidFill>
                  <a:srgbClr val="6D6F71"/>
                </a:solidFill>
              </a:rPr>
              <a:t> </a:t>
            </a:r>
            <a:r>
              <a:rPr lang="en-US" sz="1100" kern="0" dirty="0" smtClean="0">
                <a:solidFill>
                  <a:srgbClr val="6D6F71"/>
                </a:solidFill>
              </a:rPr>
              <a:t>London E14 5EU</a:t>
            </a:r>
            <a:r>
              <a:rPr lang="en-US" sz="1100" kern="0" dirty="0">
                <a:solidFill>
                  <a:srgbClr val="6D6F71"/>
                </a:solidFill>
              </a:rPr>
              <a:t> </a:t>
            </a:r>
            <a:r>
              <a:rPr lang="en-US" sz="1100" kern="0" dirty="0">
                <a:solidFill>
                  <a:srgbClr val="003399"/>
                </a:solidFill>
              </a:rPr>
              <a:t>•</a:t>
            </a:r>
            <a:r>
              <a:rPr lang="en-US" sz="1100" kern="0" dirty="0">
                <a:solidFill>
                  <a:srgbClr val="6D6F71"/>
                </a:solidFill>
              </a:rPr>
              <a:t> </a:t>
            </a:r>
            <a:r>
              <a:rPr lang="en-US" sz="1100" kern="0" dirty="0" smtClean="0">
                <a:solidFill>
                  <a:srgbClr val="6D6F71"/>
                </a:solidFill>
              </a:rPr>
              <a:t>United Kingdom</a:t>
            </a:r>
          </a:p>
          <a:p>
            <a:pPr>
              <a:lnSpc>
                <a:spcPts val="1600"/>
              </a:lnSpc>
              <a:spcAft>
                <a:spcPts val="0"/>
              </a:spcAft>
              <a:defRPr/>
            </a:pPr>
            <a:r>
              <a:rPr lang="en-GB" sz="1000" b="1" kern="0" dirty="0" smtClean="0">
                <a:solidFill>
                  <a:srgbClr val="003399"/>
                </a:solidFill>
              </a:rPr>
              <a:t>Telephone</a:t>
            </a:r>
            <a:r>
              <a:rPr lang="en-GB" sz="1100" kern="0" dirty="0" smtClean="0">
                <a:solidFill>
                  <a:srgbClr val="6D6F71"/>
                </a:solidFill>
              </a:rPr>
              <a:t> +44 (0)20 3660 6000 </a:t>
            </a:r>
            <a:r>
              <a:rPr lang="en-GB" sz="1000" b="1" kern="0" dirty="0" smtClean="0">
                <a:solidFill>
                  <a:srgbClr val="003399"/>
                </a:solidFill>
              </a:rPr>
              <a:t>Facsimile</a:t>
            </a:r>
            <a:r>
              <a:rPr lang="en-GB" sz="1100" kern="0" dirty="0" smtClean="0">
                <a:solidFill>
                  <a:srgbClr val="6D6F71"/>
                </a:solidFill>
              </a:rPr>
              <a:t> +44 (0)20 3660 5555</a:t>
            </a:r>
          </a:p>
          <a:p>
            <a:pPr>
              <a:lnSpc>
                <a:spcPts val="1600"/>
              </a:lnSpc>
              <a:spcAft>
                <a:spcPts val="0"/>
              </a:spcAft>
              <a:defRPr/>
            </a:pPr>
            <a:r>
              <a:rPr lang="en-GB" sz="1000" b="1" kern="0" dirty="0" smtClean="0">
                <a:solidFill>
                  <a:srgbClr val="003399"/>
                </a:solidFill>
              </a:rPr>
              <a:t>Send a question via our website</a:t>
            </a:r>
            <a:r>
              <a:rPr lang="en-GB" sz="1100" kern="0" dirty="0" smtClean="0">
                <a:solidFill>
                  <a:srgbClr val="6D6F71"/>
                </a:solidFill>
              </a:rPr>
              <a:t> www.ema.europa.eu/contact</a:t>
            </a:r>
          </a:p>
          <a:p>
            <a:pPr>
              <a:lnSpc>
                <a:spcPts val="1600"/>
              </a:lnSpc>
              <a:spcAft>
                <a:spcPts val="0"/>
              </a:spcAft>
              <a:defRPr/>
            </a:pPr>
            <a:endParaRPr lang="en-US" sz="1100" kern="0" dirty="0" smtClean="0"/>
          </a:p>
        </p:txBody>
      </p:sp>
      <p:sp>
        <p:nvSpPr>
          <p:cNvPr id="4" name="Text Placeholder 8"/>
          <p:cNvSpPr txBox="1">
            <a:spLocks/>
          </p:cNvSpPr>
          <p:nvPr/>
        </p:nvSpPr>
        <p:spPr>
          <a:xfrm>
            <a:off x="3132138" y="2500313"/>
            <a:ext cx="5646737" cy="358775"/>
          </a:xfrm>
          <a:prstGeom prst="rect">
            <a:avLst/>
          </a:prstGeom>
        </p:spPr>
        <p:txBody>
          <a:bodyPr lIns="0" tIns="0" rIns="0" bIns="0" anchor="b"/>
          <a:lstStyle>
            <a:lvl1pPr algn="l" defTabSz="8072438" rtl="0" fontAlgn="base">
              <a:lnSpc>
                <a:spcPts val="2100"/>
              </a:lnSpc>
              <a:spcBef>
                <a:spcPct val="0"/>
              </a:spcBef>
              <a:spcAft>
                <a:spcPts val="900"/>
              </a:spcAft>
              <a:buClr>
                <a:srgbClr val="000000"/>
              </a:buClr>
              <a:defRPr sz="1900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marL="268288" indent="-266700" algn="l" defTabSz="8072438" rtl="0" fontAlgn="base">
              <a:lnSpc>
                <a:spcPts val="1800"/>
              </a:lnSpc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Char char="•"/>
              <a:defRPr sz="1350">
                <a:solidFill>
                  <a:schemeClr val="tx1"/>
                </a:solidFill>
                <a:latin typeface="+mn-lt"/>
                <a:cs typeface="+mn-cs"/>
              </a:defRPr>
            </a:lvl2pPr>
            <a:lvl3pPr marL="522288" indent="-231775" algn="l" defTabSz="8072438" rtl="0" fontAlgn="base">
              <a:lnSpc>
                <a:spcPts val="18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+mn-lt"/>
                <a:cs typeface="+mn-cs"/>
              </a:defRPr>
            </a:lvl3pPr>
            <a:lvl4pPr marL="769938" indent="-21907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50">
                <a:solidFill>
                  <a:schemeClr val="tx1"/>
                </a:solidFill>
                <a:latin typeface="+mn-lt"/>
                <a:cs typeface="+mn-cs"/>
              </a:defRPr>
            </a:lvl4pPr>
            <a:lvl5pPr marL="1016000" marR="0" indent="-225425" algn="l" defTabSz="8072438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SzTx/>
              <a:buFont typeface="Verdana" pitchFamily="34" charset="0"/>
              <a:buChar char="–"/>
              <a:tabLst/>
              <a:defRPr sz="1050">
                <a:solidFill>
                  <a:schemeClr val="tx1"/>
                </a:solidFill>
                <a:latin typeface="+mn-lt"/>
                <a:cs typeface="+mn-cs"/>
              </a:defRPr>
            </a:lvl5pPr>
            <a:lvl6pPr marL="1014413" indent="-226800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lang="en-GB" altLang="en-US" sz="1050" smtClean="0">
                <a:solidFill>
                  <a:schemeClr val="tx1"/>
                </a:solidFill>
                <a:latin typeface="+mn-lt"/>
                <a:cs typeface="+mn-cs"/>
              </a:defRPr>
            </a:lvl6pPr>
            <a:lvl7pPr marL="1015200" indent="-22542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7pPr>
            <a:lvl8pPr marL="1015200" indent="-22542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8pPr>
            <a:lvl9pPr marL="1015200" indent="-225425" algn="l" defTabSz="8072438" rtl="0" fontAlgn="base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5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kern="0" smtClean="0"/>
              <a:t>Further information</a:t>
            </a:r>
            <a:endParaRPr lang="en-GB" kern="0"/>
          </a:p>
        </p:txBody>
      </p:sp>
      <p:sp>
        <p:nvSpPr>
          <p:cNvPr id="39941" name="Line 4"/>
          <p:cNvSpPr>
            <a:spLocks noChangeShapeType="1"/>
          </p:cNvSpPr>
          <p:nvPr/>
        </p:nvSpPr>
        <p:spPr bwMode="auto">
          <a:xfrm>
            <a:off x="3132138" y="2932113"/>
            <a:ext cx="56435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9942" name="Group 9"/>
          <p:cNvGrpSpPr>
            <a:grpSpLocks/>
          </p:cNvGrpSpPr>
          <p:nvPr/>
        </p:nvGrpSpPr>
        <p:grpSpPr bwMode="auto">
          <a:xfrm>
            <a:off x="3132138" y="4551363"/>
            <a:ext cx="3168650" cy="241300"/>
            <a:chOff x="3131840" y="4551138"/>
            <a:chExt cx="3168352" cy="242020"/>
          </a:xfrm>
        </p:grpSpPr>
        <p:sp>
          <p:nvSpPr>
            <p:cNvPr id="8" name="TextBox 7"/>
            <p:cNvSpPr txBox="1"/>
            <p:nvPr/>
          </p:nvSpPr>
          <p:spPr>
            <a:xfrm>
              <a:off x="3131840" y="4587759"/>
              <a:ext cx="3168352" cy="20539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>
                <a:lnSpc>
                  <a:spcPts val="1600"/>
                </a:lnSpc>
                <a:spcAft>
                  <a:spcPts val="0"/>
                </a:spcAft>
                <a:defRPr/>
              </a:pPr>
              <a:r>
                <a:rPr lang="en-US" kern="0" spc="-40">
                  <a:solidFill>
                    <a:srgbClr val="003399"/>
                  </a:solidFill>
                </a:rPr>
                <a:t>Follow us on</a:t>
              </a:r>
              <a:r>
                <a:rPr lang="en-US" kern="0">
                  <a:solidFill>
                    <a:srgbClr val="003399"/>
                  </a:solidFill>
                </a:rPr>
                <a:t>    </a:t>
              </a:r>
              <a:r>
                <a:rPr lang="en-US" kern="0" spc="-100">
                  <a:solidFill>
                    <a:srgbClr val="003399"/>
                  </a:solidFill>
                </a:rPr>
                <a:t>  </a:t>
              </a:r>
              <a:r>
                <a:rPr lang="en-US" b="1" kern="0">
                  <a:solidFill>
                    <a:srgbClr val="003399"/>
                  </a:solidFill>
                </a:rPr>
                <a:t>@EMA_News</a:t>
              </a:r>
            </a:p>
          </p:txBody>
        </p:sp>
        <p:pic>
          <p:nvPicPr>
            <p:cNvPr id="39944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4551138"/>
              <a:ext cx="295200" cy="239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94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- 08 March 2018</a:t>
            </a: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1.Related sequence number</a:t>
            </a: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86" y="454322"/>
            <a:ext cx="4215273" cy="4205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3995936" y="2499742"/>
            <a:ext cx="936104" cy="43204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004048" y="1275606"/>
            <a:ext cx="3901422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>
                <a:solidFill>
                  <a:srgbClr val="000000"/>
                </a:solidFill>
              </a:rPr>
              <a:t>Users can now optionally enter the related sequence number for </a:t>
            </a:r>
            <a:r>
              <a:rPr lang="en-GB" altLang="en-US" sz="1200" dirty="0" smtClean="0">
                <a:solidFill>
                  <a:srgbClr val="000000"/>
                </a:solidFill>
              </a:rPr>
              <a:t>most types </a:t>
            </a:r>
            <a:r>
              <a:rPr lang="en-GB" altLang="en-US" sz="1200" dirty="0">
                <a:solidFill>
                  <a:srgbClr val="000000"/>
                </a:solidFill>
              </a:rPr>
              <a:t>of </a:t>
            </a:r>
            <a:r>
              <a:rPr lang="en-GB" altLang="en-US" sz="1200" dirty="0" smtClean="0">
                <a:solidFill>
                  <a:srgbClr val="000000"/>
                </a:solidFill>
              </a:rPr>
              <a:t>Human submissions. This allows for easy cross referencing of related submissions.</a:t>
            </a:r>
            <a:endParaRPr lang="en-GB" alt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2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2. Identify if RMP included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 smtClean="0">
                <a:solidFill>
                  <a:srgbClr val="000000"/>
                </a:solidFill>
              </a:rPr>
              <a:t>Users can now identify whether a Risk Management Plan is included for the following type of submissions: </a:t>
            </a: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MAA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Variation Type IB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Variation Type II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Extension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PAM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Renewal</a:t>
            </a: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5151"/>
            <a:ext cx="4032448" cy="4276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258888" y="2859782"/>
            <a:ext cx="1224880" cy="64807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78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3. Other CAPS where same change applies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 smtClean="0">
                <a:solidFill>
                  <a:srgbClr val="000000"/>
                </a:solidFill>
              </a:rPr>
              <a:t>Users can now provide the name of any CAPs for which the same changes are being applied outside of the procedure. This is applicable to the following types of submissions: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Variations </a:t>
            </a:r>
            <a:r>
              <a:rPr lang="en-GB" altLang="en-US" sz="1200" dirty="0">
                <a:solidFill>
                  <a:srgbClr val="000000"/>
                </a:solidFill>
              </a:rPr>
              <a:t>Type IB </a:t>
            </a: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00000"/>
                </a:solidFill>
              </a:rPr>
              <a:t>Variations </a:t>
            </a:r>
            <a:r>
              <a:rPr lang="en-GB" altLang="en-US" sz="1200" dirty="0" smtClean="0">
                <a:solidFill>
                  <a:srgbClr val="000000"/>
                </a:solidFill>
              </a:rPr>
              <a:t>Type II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GB" altLang="en-US" sz="12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1510"/>
            <a:ext cx="4032448" cy="435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835696" y="3435846"/>
            <a:ext cx="1872208" cy="43204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4. Brexit related procedures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 smtClean="0">
                <a:solidFill>
                  <a:srgbClr val="000000"/>
                </a:solidFill>
              </a:rPr>
              <a:t>Users can indicate if the change is a Brexit related procedure.</a:t>
            </a:r>
            <a:r>
              <a:rPr lang="en-GB" altLang="en-US" sz="1200" dirty="0">
                <a:solidFill>
                  <a:srgbClr val="000000"/>
                </a:solidFill>
              </a:rPr>
              <a:t> This is applicable </a:t>
            </a:r>
            <a:r>
              <a:rPr lang="en-GB" altLang="en-US" sz="1200" dirty="0" smtClean="0">
                <a:solidFill>
                  <a:srgbClr val="000000"/>
                </a:solidFill>
              </a:rPr>
              <a:t>to initial submissions for the following submission types:</a:t>
            </a:r>
            <a:endParaRPr lang="en-GB" altLang="en-US" sz="1200" dirty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Variations </a:t>
            </a:r>
            <a:r>
              <a:rPr lang="en-GB" altLang="en-US" sz="1200" dirty="0">
                <a:solidFill>
                  <a:srgbClr val="000000"/>
                </a:solidFill>
              </a:rPr>
              <a:t>Type </a:t>
            </a:r>
            <a:r>
              <a:rPr lang="en-GB" altLang="en-US" sz="1200" dirty="0" smtClean="0">
                <a:solidFill>
                  <a:srgbClr val="000000"/>
                </a:solidFill>
              </a:rPr>
              <a:t>IA (H &amp; V)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00000"/>
                </a:solidFill>
              </a:rPr>
              <a:t>Variations Type IAIN (H &amp; V)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Variations </a:t>
            </a:r>
            <a:r>
              <a:rPr lang="en-GB" altLang="en-US" sz="1200" dirty="0">
                <a:solidFill>
                  <a:srgbClr val="000000"/>
                </a:solidFill>
              </a:rPr>
              <a:t>Type IB </a:t>
            </a:r>
            <a:r>
              <a:rPr lang="en-GB" altLang="en-US" sz="1200" dirty="0" smtClean="0">
                <a:solidFill>
                  <a:srgbClr val="000000"/>
                </a:solidFill>
              </a:rPr>
              <a:t>(</a:t>
            </a:r>
            <a:r>
              <a:rPr lang="en-GB" altLang="en-US" sz="1200" dirty="0">
                <a:solidFill>
                  <a:srgbClr val="000000"/>
                </a:solidFill>
              </a:rPr>
              <a:t>H &amp; V)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00000"/>
                </a:solidFill>
              </a:rPr>
              <a:t>Variations Type II (H &amp; V)</a:t>
            </a: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Transfer </a:t>
            </a:r>
            <a:r>
              <a:rPr lang="en-GB" altLang="en-US" sz="1200" dirty="0">
                <a:solidFill>
                  <a:srgbClr val="000000"/>
                </a:solidFill>
              </a:rPr>
              <a:t>MA (H &amp; V)</a:t>
            </a:r>
            <a:endParaRPr lang="en-GB" altLang="en-US" sz="1200" dirty="0" smtClean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Notification </a:t>
            </a:r>
            <a:r>
              <a:rPr lang="en-GB" altLang="en-US" sz="1200" dirty="0">
                <a:solidFill>
                  <a:srgbClr val="000000"/>
                </a:solidFill>
              </a:rPr>
              <a:t>61-3 (H </a:t>
            </a:r>
            <a:r>
              <a:rPr lang="en-GB" altLang="en-US" sz="1200" dirty="0" smtClean="0">
                <a:solidFill>
                  <a:srgbClr val="000000"/>
                </a:solidFill>
              </a:rPr>
              <a:t>only)</a:t>
            </a: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23" y="483518"/>
            <a:ext cx="42005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403648" y="3909918"/>
            <a:ext cx="1080120" cy="28803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4. Clinical data – Select procedure number</a:t>
            </a:r>
          </a:p>
        </p:txBody>
      </p:sp>
      <p:sp>
        <p:nvSpPr>
          <p:cNvPr id="9" name="Footer Placeholder 1"/>
          <p:cNvSpPr txBox="1">
            <a:spLocks/>
          </p:cNvSpPr>
          <p:nvPr/>
        </p:nvSpPr>
        <p:spPr bwMode="auto">
          <a:xfrm>
            <a:off x="1258888" y="4803775"/>
            <a:ext cx="615632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Training on updated eSubmission Gateway XML delivery files </a:t>
            </a:r>
            <a:r>
              <a:rPr lang="en-GB" altLang="en-US" dirty="0"/>
              <a:t>- 08 March 2018</a:t>
            </a: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 smtClean="0">
                <a:solidFill>
                  <a:srgbClr val="000000"/>
                </a:solidFill>
              </a:rPr>
              <a:t>Users </a:t>
            </a:r>
            <a:r>
              <a:rPr lang="en-GB" altLang="en-US" sz="1200" dirty="0">
                <a:solidFill>
                  <a:srgbClr val="000000"/>
                </a:solidFill>
              </a:rPr>
              <a:t>can now </a:t>
            </a:r>
            <a:r>
              <a:rPr lang="en-GB" altLang="en-US" sz="1200" dirty="0" smtClean="0">
                <a:solidFill>
                  <a:srgbClr val="000000"/>
                </a:solidFill>
              </a:rPr>
              <a:t>select from a predefined list of procedure number to reference the submission. This is applicable for the following clinical data submissions types.</a:t>
            </a: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 smtClean="0">
                <a:solidFill>
                  <a:srgbClr val="000000"/>
                </a:solidFill>
              </a:rPr>
              <a:t>Clinical data publication-FV</a:t>
            </a:r>
          </a:p>
          <a:p>
            <a:pPr marL="171450" indent="-171450" eaLnBrk="1" hangingPunct="1">
              <a:lnSpc>
                <a:spcPct val="12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00000"/>
                </a:solidFill>
              </a:rPr>
              <a:t>Clinical data </a:t>
            </a:r>
            <a:r>
              <a:rPr lang="en-GB" altLang="en-US" sz="1200" dirty="0" smtClean="0">
                <a:solidFill>
                  <a:srgbClr val="000000"/>
                </a:solidFill>
              </a:rPr>
              <a:t>publication-RP</a:t>
            </a:r>
            <a:endParaRPr lang="en-GB" altLang="en-US" sz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endParaRPr lang="en-GB" altLang="en-US" sz="1200" dirty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7" y="512260"/>
            <a:ext cx="3920373" cy="422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65" y="1550725"/>
            <a:ext cx="1643339" cy="2676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1054100" y="3997920"/>
            <a:ext cx="2653804" cy="28803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5. CAPS - Add multiple procedure numbers</a:t>
            </a: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 smtClean="0">
                <a:solidFill>
                  <a:srgbClr val="000000"/>
                </a:solidFill>
              </a:rPr>
              <a:t>Users </a:t>
            </a:r>
            <a:r>
              <a:rPr lang="en-GB" altLang="en-US" sz="1200" dirty="0">
                <a:solidFill>
                  <a:srgbClr val="000000"/>
                </a:solidFill>
              </a:rPr>
              <a:t>can now </a:t>
            </a:r>
            <a:r>
              <a:rPr lang="en-GB" altLang="en-US" sz="1200" dirty="0" smtClean="0">
                <a:solidFill>
                  <a:srgbClr val="000000"/>
                </a:solidFill>
              </a:rPr>
              <a:t>add multiple procedure numbers from a predefined list to reference the submission. This is applicable for all post authorisation CAP submissions when the submission unit is closing.</a:t>
            </a:r>
            <a:endParaRPr lang="en-GB" altLang="en-US" sz="1200" dirty="0">
              <a:solidFill>
                <a:srgbClr val="0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35" y="483517"/>
            <a:ext cx="3939065" cy="4183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47762"/>
            <a:ext cx="1656184" cy="16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39" y="4072889"/>
            <a:ext cx="1639765" cy="736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754832" y="3661652"/>
            <a:ext cx="3241104" cy="5760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42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bg1"/>
                </a:solidFill>
              </a:rPr>
              <a:t>6. Addition of type of Renewal</a:t>
            </a: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 smtClean="0">
                <a:solidFill>
                  <a:srgbClr val="000000"/>
                </a:solidFill>
              </a:rPr>
              <a:t>Users </a:t>
            </a:r>
            <a:r>
              <a:rPr lang="en-GB" altLang="en-US" sz="1200" dirty="0">
                <a:solidFill>
                  <a:srgbClr val="000000"/>
                </a:solidFill>
              </a:rPr>
              <a:t>can now </a:t>
            </a:r>
            <a:r>
              <a:rPr lang="en-GB" altLang="en-US" sz="1200" dirty="0" smtClean="0">
                <a:solidFill>
                  <a:srgbClr val="000000"/>
                </a:solidFill>
              </a:rPr>
              <a:t>specify the length of the renewal by selecting the radio button. This is applicable for all initial renewal submissions.</a:t>
            </a:r>
            <a:endParaRPr lang="en-GB" altLang="en-US" sz="1200" dirty="0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09"/>
            <a:ext cx="4498249" cy="431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2013465" y="3723878"/>
            <a:ext cx="1440160" cy="28803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80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en-US" dirty="0" smtClean="0"/>
              <a:t>Training on updated eSubmission Gateway XML delivery files - </a:t>
            </a:r>
            <a:r>
              <a:rPr lang="en-GB" altLang="en-US" dirty="0"/>
              <a:t>08 March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58775" y="100642"/>
            <a:ext cx="8423275" cy="577850"/>
          </a:xfrm>
        </p:spPr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7. </a:t>
            </a:r>
            <a:r>
              <a:rPr lang="en-GB" altLang="en-US" dirty="0">
                <a:solidFill>
                  <a:schemeClr val="bg1"/>
                </a:solidFill>
              </a:rPr>
              <a:t>ASMF </a:t>
            </a:r>
            <a:r>
              <a:rPr lang="en-GB" altLang="en-US" dirty="0" smtClean="0">
                <a:solidFill>
                  <a:schemeClr val="bg1"/>
                </a:solidFill>
              </a:rPr>
              <a:t>– Select procedure </a:t>
            </a:r>
            <a:r>
              <a:rPr lang="en-GB" altLang="en-US" dirty="0">
                <a:solidFill>
                  <a:schemeClr val="bg1"/>
                </a:solidFill>
              </a:rPr>
              <a:t>number</a:t>
            </a:r>
            <a:endParaRPr lang="en-GB" altLang="en-US" dirty="0" smtClean="0">
              <a:solidFill>
                <a:schemeClr val="bg1"/>
              </a:solidFill>
            </a:endParaRPr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 bwMode="auto">
          <a:xfrm>
            <a:off x="900113" y="4803775"/>
            <a:ext cx="307975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defRPr sz="830" kern="120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Verdana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F7DEDAFC-0E65-475D-9F49-66E9D7978D09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004048" y="1057403"/>
            <a:ext cx="3901422" cy="95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ts val="2100"/>
              </a:lnSpc>
              <a:spcAft>
                <a:spcPts val="900"/>
              </a:spcAft>
              <a:buClr>
                <a:srgbClr val="000000"/>
              </a:buClr>
              <a:defRPr sz="15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lnSpc>
                <a:spcPts val="1800"/>
              </a:lnSpc>
              <a:spcAft>
                <a:spcPts val="600"/>
              </a:spcAft>
              <a:buClr>
                <a:schemeClr val="tx1"/>
              </a:buClr>
              <a:buChar char="•"/>
              <a:defRPr sz="1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lnSpc>
                <a:spcPts val="18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2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•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lnSpc>
                <a:spcPts val="1500"/>
              </a:lnSpc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lnSpc>
                <a:spcPts val="1500"/>
              </a:lnSpc>
              <a:spcBef>
                <a:spcPct val="0"/>
              </a:spcBef>
              <a:spcAft>
                <a:spcPts val="450"/>
              </a:spcAft>
              <a:buClr>
                <a:schemeClr val="tx1"/>
              </a:buClr>
              <a:buFont typeface="Verdana" pitchFamily="34" charset="0"/>
              <a:buChar char="–"/>
              <a:defRPr sz="1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Aft>
                <a:spcPct val="0"/>
              </a:spcAft>
              <a:buClrTx/>
            </a:pPr>
            <a:r>
              <a:rPr lang="en-GB" altLang="en-US" sz="1200" dirty="0">
                <a:solidFill>
                  <a:srgbClr val="000000"/>
                </a:solidFill>
              </a:rPr>
              <a:t>Users can now select from a predefined list of procedure number to reference the submission. This is applicable for </a:t>
            </a:r>
            <a:r>
              <a:rPr lang="en-GB" altLang="en-US" sz="1200" dirty="0" smtClean="0">
                <a:solidFill>
                  <a:srgbClr val="000000"/>
                </a:solidFill>
              </a:rPr>
              <a:t>all ASMF submissions </a:t>
            </a:r>
            <a:r>
              <a:rPr lang="en-GB" altLang="en-US" sz="1200" dirty="0">
                <a:solidFill>
                  <a:srgbClr val="000000"/>
                </a:solidFill>
              </a:rPr>
              <a:t>types.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88" y="460959"/>
            <a:ext cx="3767711" cy="427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1267117" y="4155926"/>
            <a:ext cx="2944844" cy="21602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18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 animBg="1"/>
    </p:bldLst>
  </p:timing>
</p:sld>
</file>

<file path=ppt/theme/theme1.xml><?xml version="1.0" encoding="utf-8"?>
<a:theme xmlns:a="http://schemas.openxmlformats.org/drawingml/2006/main" name="20th anniversary default wide screen (Agency) ">
  <a:themeElements>
    <a:clrScheme name="Neutral (Agency) (26 April 2011) 2">
      <a:dk1>
        <a:srgbClr val="000000"/>
      </a:dk1>
      <a:lt1>
        <a:srgbClr val="FFFFFF"/>
      </a:lt1>
      <a:dk2>
        <a:srgbClr val="003399"/>
      </a:dk2>
      <a:lt2>
        <a:srgbClr val="6D6F71"/>
      </a:lt2>
      <a:accent1>
        <a:srgbClr val="E1E3F2"/>
      </a:accent1>
      <a:accent2>
        <a:srgbClr val="E98300"/>
      </a:accent2>
      <a:accent3>
        <a:srgbClr val="FFFFFF"/>
      </a:accent3>
      <a:accent4>
        <a:srgbClr val="000000"/>
      </a:accent4>
      <a:accent5>
        <a:srgbClr val="EEEFF7"/>
      </a:accent5>
      <a:accent6>
        <a:srgbClr val="D37600"/>
      </a:accent6>
      <a:hlink>
        <a:srgbClr val="0098DB"/>
      </a:hlink>
      <a:folHlink>
        <a:srgbClr val="983222"/>
      </a:folHlink>
    </a:clrScheme>
    <a:fontScheme name="Neutral (Agency) (26 April 2011)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2000" tIns="72000" rIns="72000" bIns="72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Neutral (Agency) (26 April 2011) 1">
        <a:dk1>
          <a:srgbClr val="404040"/>
        </a:dk1>
        <a:lt1>
          <a:srgbClr val="FFFFFF"/>
        </a:lt1>
        <a:dk2>
          <a:srgbClr val="003399"/>
        </a:dk2>
        <a:lt2>
          <a:srgbClr val="FFFFFF"/>
        </a:lt2>
        <a:accent1>
          <a:srgbClr val="E1E4F3"/>
        </a:accent1>
        <a:accent2>
          <a:srgbClr val="E98300"/>
        </a:accent2>
        <a:accent3>
          <a:srgbClr val="AAADCA"/>
        </a:accent3>
        <a:accent4>
          <a:srgbClr val="DADADA"/>
        </a:accent4>
        <a:accent5>
          <a:srgbClr val="EEEFF8"/>
        </a:accent5>
        <a:accent6>
          <a:srgbClr val="D37600"/>
        </a:accent6>
        <a:hlink>
          <a:srgbClr val="0098DB"/>
        </a:hlink>
        <a:folHlink>
          <a:srgbClr val="98322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utral (Agency) (26 April 2011) 2">
        <a:dk1>
          <a:srgbClr val="000000"/>
        </a:dk1>
        <a:lt1>
          <a:srgbClr val="FFFFFF"/>
        </a:lt1>
        <a:dk2>
          <a:srgbClr val="003399"/>
        </a:dk2>
        <a:lt2>
          <a:srgbClr val="6D6F71"/>
        </a:lt2>
        <a:accent1>
          <a:srgbClr val="E1E3F2"/>
        </a:accent1>
        <a:accent2>
          <a:srgbClr val="E98300"/>
        </a:accent2>
        <a:accent3>
          <a:srgbClr val="FFFFFF"/>
        </a:accent3>
        <a:accent4>
          <a:srgbClr val="000000"/>
        </a:accent4>
        <a:accent5>
          <a:srgbClr val="EEEFF7"/>
        </a:accent5>
        <a:accent6>
          <a:srgbClr val="D37600"/>
        </a:accent6>
        <a:hlink>
          <a:srgbClr val="0098DB"/>
        </a:hlink>
        <a:folHlink>
          <a:srgbClr val="9832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20th anniversary default wide screen (Agency) </Template>
  <TotalTime>25996</TotalTime>
  <Words>581</Words>
  <Application>Microsoft Office PowerPoint</Application>
  <PresentationFormat>On-screen Show (16:9)</PresentationFormat>
  <Paragraphs>87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20th anniversary default wide screen (Agency) </vt:lpstr>
      <vt:lpstr>eSubmission Web Client – XML delivery files</vt:lpstr>
      <vt:lpstr>1.Related sequence number</vt:lpstr>
      <vt:lpstr>2. Identify if RMP included</vt:lpstr>
      <vt:lpstr>3. Other CAPS where same change applies</vt:lpstr>
      <vt:lpstr>4. Brexit related procedures</vt:lpstr>
      <vt:lpstr>4. Clinical data – Select procedure number</vt:lpstr>
      <vt:lpstr>5. CAPS - Add multiple procedure numbers</vt:lpstr>
      <vt:lpstr>6. Addition of type of Renewal</vt:lpstr>
      <vt:lpstr>7. ASMF – Select procedure number</vt:lpstr>
      <vt:lpstr>8. Vnees – New Validation set</vt:lpstr>
      <vt:lpstr>PowerPoint Presentation</vt:lpstr>
    </vt:vector>
  </TitlesOfParts>
  <Company>European Medicines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Submissions to the PSUR Repository using EMA Gateway/Web Client</dc:title>
  <dc:creator>test</dc:creator>
  <dc:description>Template version: 6 August 2014</dc:description>
  <cp:lastModifiedBy>test</cp:lastModifiedBy>
  <cp:revision>431</cp:revision>
  <cp:lastPrinted>2016-07-21T07:44:18Z</cp:lastPrinted>
  <dcterms:created xsi:type="dcterms:W3CDTF">2015-02-09T18:55:09Z</dcterms:created>
  <dcterms:modified xsi:type="dcterms:W3CDTF">2018-03-07T14:40:03Z</dcterms:modified>
</cp:coreProperties>
</file>